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87" r:id="rId3"/>
    <p:sldId id="288" r:id="rId4"/>
    <p:sldId id="272" r:id="rId5"/>
    <p:sldId id="271" r:id="rId6"/>
    <p:sldId id="258" r:id="rId7"/>
    <p:sldId id="261" r:id="rId8"/>
    <p:sldId id="260" r:id="rId9"/>
    <p:sldId id="262" r:id="rId10"/>
    <p:sldId id="263" r:id="rId11"/>
    <p:sldId id="282" r:id="rId12"/>
    <p:sldId id="264" r:id="rId13"/>
    <p:sldId id="265" r:id="rId14"/>
    <p:sldId id="266" r:id="rId15"/>
    <p:sldId id="279" r:id="rId16"/>
    <p:sldId id="283" r:id="rId17"/>
    <p:sldId id="277" r:id="rId18"/>
    <p:sldId id="285"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80" autoAdjust="0"/>
  </p:normalViewPr>
  <p:slideViewPr>
    <p:cSldViewPr>
      <p:cViewPr varScale="1">
        <p:scale>
          <a:sx n="88" d="100"/>
          <a:sy n="88"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B4224-7CD3-465F-9376-F5EA29086AB8}" type="datetimeFigureOut">
              <a:rPr lang="en-US" smtClean="0"/>
              <a:pPr/>
              <a:t>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6D7D7-8C84-42F4-932B-8E2AFDA413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innovation is good for some people and ruinous for others. </a:t>
            </a:r>
          </a:p>
          <a:p>
            <a:r>
              <a:rPr lang="en-US" baseline="0" dirty="0" smtClean="0"/>
              <a:t>By definition Innovation changes the balance of some part of the world … otherwise it would not be innovative. </a:t>
            </a:r>
          </a:p>
          <a:p>
            <a:endParaRPr lang="en-US" baseline="0" dirty="0" smtClean="0"/>
          </a:p>
          <a:p>
            <a:r>
              <a:rPr lang="en-US" baseline="0" dirty="0" smtClean="0"/>
              <a:t>Joseph Schumpeter called this “Creative Destruction” </a:t>
            </a:r>
          </a:p>
          <a:p>
            <a:endParaRPr lang="en-US" baseline="0" dirty="0" smtClean="0"/>
          </a:p>
          <a:p>
            <a:r>
              <a:rPr lang="en-US" baseline="0" dirty="0" smtClean="0"/>
              <a:t>Innovation is not gentle and polite … it is destructive to someone.</a:t>
            </a:r>
          </a:p>
        </p:txBody>
      </p:sp>
      <p:sp>
        <p:nvSpPr>
          <p:cNvPr id="4" name="Slide Number Placeholder 3"/>
          <p:cNvSpPr>
            <a:spLocks noGrp="1"/>
          </p:cNvSpPr>
          <p:nvPr>
            <p:ph type="sldNum" sz="quarter" idx="10"/>
          </p:nvPr>
        </p:nvSpPr>
        <p:spPr/>
        <p:txBody>
          <a:bodyPr/>
          <a:lstStyle/>
          <a:p>
            <a:fld id="{DD06D7D7-8C84-42F4-932B-8E2AFDA4131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6D7D7-8C84-42F4-932B-8E2AFDA4131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6D7D7-8C84-42F4-932B-8E2AFDA4131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those thoughts ferment and grow for 50 years…</a:t>
            </a:r>
          </a:p>
          <a:p>
            <a:r>
              <a:rPr lang="en-US" dirty="0" smtClean="0"/>
              <a:t>Until a meeting of 12 scientists and philosophers</a:t>
            </a:r>
            <a:r>
              <a:rPr lang="en-US" baseline="0" dirty="0" smtClean="0"/>
              <a:t> </a:t>
            </a:r>
          </a:p>
          <a:p>
            <a:endParaRPr lang="en-US" baseline="0" dirty="0" smtClean="0"/>
          </a:p>
          <a:p>
            <a:r>
              <a:rPr lang="en-US" dirty="0" smtClean="0"/>
              <a:t>Outside London a group of curious scientists and philosophers met to hear Christopher Wren,</a:t>
            </a:r>
            <a:r>
              <a:rPr lang="en-US" baseline="0" dirty="0" smtClean="0"/>
              <a:t> Professor of Astronomy. Following that lecture the group decided to formally declare themselves the “Committee of 12” who were in search of new knowledge and understanding of the world. They soon received a Royal Charter and became what we now call the Royal Society of London, one of the oldest and most prestigious bodies of scientific exploration … and innovation.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beginning until now the group has had as its motto Nullius in </a:t>
            </a:r>
            <a:r>
              <a:rPr lang="en-US" baseline="0" dirty="0" err="1" smtClean="0"/>
              <a:t>Verba</a:t>
            </a:r>
            <a:r>
              <a:rPr lang="en-US" baseline="0" dirty="0" smtClean="0"/>
              <a:t>, or Take Nobody’s Word For It. </a:t>
            </a:r>
          </a:p>
          <a:p>
            <a:endParaRPr lang="en-US" baseline="0" dirty="0" smtClean="0"/>
          </a:p>
          <a:p>
            <a:r>
              <a:rPr lang="en-US" baseline="0" dirty="0" smtClean="0"/>
              <a:t>The wisdom of the ancients is not sacred. </a:t>
            </a:r>
          </a:p>
          <a:p>
            <a:endParaRPr lang="en-US" baseline="0" dirty="0" smtClean="0"/>
          </a:p>
          <a:p>
            <a:r>
              <a:rPr lang="en-US" baseline="0" dirty="0" smtClean="0"/>
              <a:t>All generations can and must contribute to the creation of new knowledge, improvement in the world.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must</a:t>
            </a:r>
            <a:r>
              <a:rPr lang="en-US" baseline="0" dirty="0" smtClean="0"/>
              <a:t> Question, Experiment, Explore, … </a:t>
            </a:r>
          </a:p>
          <a:p>
            <a:r>
              <a:rPr lang="en-US" baseline="0" dirty="0" smtClean="0"/>
              <a:t>It is essential for the good of humankind.</a:t>
            </a:r>
          </a:p>
          <a:p>
            <a:r>
              <a:rPr lang="en-US" baseline="0" dirty="0" smtClean="0"/>
              <a:t>Even for the good of all life on earth. </a:t>
            </a:r>
          </a:p>
          <a:p>
            <a:r>
              <a:rPr lang="en-US" baseline="0" dirty="0" smtClean="0"/>
              <a:t>Perhaps eventually good for life on other planets. </a:t>
            </a:r>
          </a:p>
          <a:p>
            <a:endParaRPr lang="en-US" dirty="0" smtClean="0"/>
          </a:p>
          <a:p>
            <a:r>
              <a:rPr lang="en-US" dirty="0" smtClean="0"/>
              <a:t>Your creativity and energy matter.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Existing</a:t>
            </a:r>
            <a:r>
              <a:rPr lang="en-US" baseline="0" dirty="0" smtClean="0"/>
              <a:t> knowledge has embedded within it existing and known value. </a:t>
            </a:r>
          </a:p>
          <a:p>
            <a:r>
              <a:rPr lang="en-US" baseline="0" dirty="0" smtClean="0"/>
              <a:t>Those who benefit from this value, must defend the status of the knowledge that it is based on. </a:t>
            </a:r>
          </a:p>
          <a:p>
            <a:r>
              <a:rPr lang="en-US" baseline="0" dirty="0" smtClean="0"/>
              <a:t>Where you find wealth and status you find the leverage of past knowledge.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Innovation changes the value of that knowledge. It creates uncertainty. </a:t>
            </a:r>
          </a:p>
          <a:p>
            <a:r>
              <a:rPr lang="en-US" dirty="0" smtClean="0"/>
              <a:t>It unbalances the world. </a:t>
            </a:r>
          </a:p>
          <a:p>
            <a:r>
              <a:rPr lang="en-US" dirty="0" smtClean="0"/>
              <a:t>Innovation creates new value and reduces old value. </a:t>
            </a:r>
          </a:p>
          <a:p>
            <a:r>
              <a:rPr lang="en-US" dirty="0" smtClean="0"/>
              <a:t>It shifts everything about society,</a:t>
            </a:r>
            <a:r>
              <a:rPr lang="en-US" baseline="0" dirty="0" smtClean="0"/>
              <a:t> economy, science, and education.</a:t>
            </a:r>
          </a:p>
          <a:p>
            <a:r>
              <a:rPr lang="en-US" baseline="0" dirty="0" smtClean="0"/>
              <a:t>Where there is innovation there is new value for those who grow it into something applicable. </a:t>
            </a:r>
          </a:p>
          <a:p>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training and education there are a number of new innovations and experiments whose</a:t>
            </a:r>
            <a:r>
              <a:rPr lang="en-US" baseline="0" dirty="0" smtClean="0"/>
              <a:t> impact is still being realized. </a:t>
            </a:r>
            <a:endParaRPr lang="en-US" dirty="0" smtClean="0"/>
          </a:p>
          <a:p>
            <a:r>
              <a:rPr lang="en-US" dirty="0" smtClean="0"/>
              <a:t>MIT OCW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edX</a:t>
            </a:r>
            <a:r>
              <a:rPr lang="en-US" dirty="0" smtClean="0"/>
              <a:t> (</a:t>
            </a:r>
            <a:r>
              <a:rPr lang="en-US" dirty="0" err="1" smtClean="0"/>
              <a:t>MITx</a:t>
            </a:r>
            <a:r>
              <a:rPr lang="en-US" dirty="0" smtClean="0"/>
              <a:t>)</a:t>
            </a:r>
          </a:p>
          <a:p>
            <a:r>
              <a:rPr lang="en-US" dirty="0" err="1" smtClean="0"/>
              <a:t>Udacity</a:t>
            </a:r>
            <a:endParaRPr lang="en-US" dirty="0" smtClean="0"/>
          </a:p>
          <a:p>
            <a:r>
              <a:rPr lang="en-US" dirty="0" err="1" smtClean="0"/>
              <a:t>Coursera</a:t>
            </a:r>
            <a:endParaRPr lang="en-US" dirty="0" smtClean="0"/>
          </a:p>
          <a:p>
            <a:endParaRPr lang="en-US" dirty="0" smtClean="0"/>
          </a:p>
          <a:p>
            <a:r>
              <a:rPr lang="en-US" dirty="0" smtClean="0"/>
              <a:t>Experiments are all around you. </a:t>
            </a:r>
          </a:p>
          <a:p>
            <a:endParaRPr lang="en-US" dirty="0" smtClean="0"/>
          </a:p>
          <a:p>
            <a:r>
              <a:rPr lang="en-US" dirty="0" smtClean="0"/>
              <a:t>Training and education is changing. Has been changing for 20 years. </a:t>
            </a:r>
          </a:p>
          <a:p>
            <a:r>
              <a:rPr lang="en-US" dirty="0" smtClean="0"/>
              <a:t>It is such a big part of society,</a:t>
            </a:r>
            <a:r>
              <a:rPr lang="en-US" baseline="0" dirty="0" smtClean="0"/>
              <a:t> such a big profession, that it has still only touched the edges. </a:t>
            </a:r>
          </a:p>
          <a:p>
            <a:r>
              <a:rPr lang="en-US" baseline="0" dirty="0" smtClean="0"/>
              <a:t>But </a:t>
            </a:r>
            <a:r>
              <a:rPr lang="en-US" baseline="0" dirty="0" err="1" smtClean="0"/>
              <a:t>ti</a:t>
            </a:r>
            <a:r>
              <a:rPr lang="en-US" baseline="0" dirty="0" smtClean="0"/>
              <a:t> is picking up speed. </a:t>
            </a:r>
            <a:endParaRPr lang="en-US" dirty="0" smtClean="0"/>
          </a:p>
          <a:p>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Trithemius</a:t>
            </a:r>
            <a:r>
              <a:rPr lang="en-US" dirty="0" smtClean="0"/>
              <a:t> reacted to the printing </a:t>
            </a:r>
            <a:r>
              <a:rPr lang="en-US" smtClean="0"/>
              <a:t>press almost 50 years </a:t>
            </a:r>
            <a:r>
              <a:rPr lang="en-US" dirty="0" smtClean="0"/>
              <a:t>after the first Gutenberg</a:t>
            </a:r>
            <a:r>
              <a:rPr lang="en-US" baseline="0" dirty="0" smtClean="0"/>
              <a:t> Bible. </a:t>
            </a:r>
          </a:p>
          <a:p>
            <a:endParaRPr lang="en-US" baseline="0" dirty="0" smtClean="0"/>
          </a:p>
          <a:p>
            <a:r>
              <a:rPr lang="en-US" baseline="0" dirty="0" smtClean="0"/>
              <a:t>We are 20 years into the changes of computer and communications on training. </a:t>
            </a:r>
          </a:p>
          <a:p>
            <a:endParaRPr lang="en-US" baseline="0" dirty="0" smtClean="0"/>
          </a:p>
          <a:p>
            <a:r>
              <a:rPr lang="en-US" baseline="0" dirty="0" smtClean="0"/>
              <a:t>It has been slow to catch-on. But </a:t>
            </a:r>
            <a:r>
              <a:rPr lang="en-US" baseline="0" dirty="0" err="1" smtClean="0"/>
              <a:t>ti</a:t>
            </a:r>
            <a:r>
              <a:rPr lang="en-US" baseline="0" dirty="0" smtClean="0"/>
              <a:t> is going to pickup speed. </a:t>
            </a:r>
          </a:p>
          <a:p>
            <a:endParaRPr lang="en-US" baseline="0" dirty="0" smtClean="0"/>
          </a:p>
          <a:p>
            <a:r>
              <a:rPr lang="en-US" baseline="0" dirty="0" smtClean="0"/>
              <a:t>Which Johannes are you? Pining for the good-old past. Creating the future? Embracing and promoting the new methods?</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motto of the Royal Society is all through society. It appears as</a:t>
            </a:r>
            <a:r>
              <a:rPr lang="en-US" baseline="0" dirty="0" smtClean="0"/>
              <a:t> graffiti on the subway walls </a:t>
            </a:r>
          </a:p>
          <a:p>
            <a:r>
              <a:rPr lang="en-US" baseline="0" dirty="0" smtClean="0"/>
              <a:t>Question Everything = Nullius in </a:t>
            </a:r>
            <a:r>
              <a:rPr lang="en-US" baseline="0" dirty="0" err="1" smtClean="0"/>
              <a:t>Verba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morning I want to tell you a story. </a:t>
            </a:r>
          </a:p>
          <a:p>
            <a:endParaRPr lang="en-US" dirty="0" smtClean="0"/>
          </a:p>
          <a:p>
            <a:r>
              <a:rPr lang="en-US" dirty="0" smtClean="0"/>
              <a:t>In the beginning All was darkness,</a:t>
            </a:r>
            <a:r>
              <a:rPr lang="en-US" baseline="0" dirty="0" smtClean="0"/>
              <a:t> ignorance, hunger, disease </a:t>
            </a:r>
            <a:r>
              <a:rPr lang="en-US" dirty="0" smtClean="0"/>
              <a:t>… and then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Johannes Gutenberg</a:t>
            </a:r>
          </a:p>
          <a:p>
            <a:pPr>
              <a:buFontTx/>
              <a:buChar char="-"/>
            </a:pPr>
            <a:r>
              <a:rPr lang="en-US" dirty="0" smtClean="0"/>
              <a:t>Father was a goldsmith for the church. Provided and worked the metal into artifacts. </a:t>
            </a:r>
          </a:p>
          <a:p>
            <a:pPr>
              <a:buFontTx/>
              <a:buChar char="-"/>
            </a:pPr>
            <a:r>
              <a:rPr lang="en-US" dirty="0" err="1" smtClean="0"/>
              <a:t>Johanes</a:t>
            </a:r>
            <a:r>
              <a:rPr lang="en-US" dirty="0" smtClean="0"/>
              <a:t>’ skills and actions</a:t>
            </a:r>
            <a:r>
              <a:rPr lang="en-US" baseline="0" dirty="0" smtClean="0"/>
              <a:t> unknown for the first few decades. </a:t>
            </a:r>
          </a:p>
          <a:p>
            <a:pPr>
              <a:buFontTx/>
              <a:buChar char="-"/>
            </a:pPr>
            <a:r>
              <a:rPr lang="en-US" baseline="0" dirty="0" smtClean="0"/>
              <a:t>Age 40 he lost money selling metal mirrors to pilgrims who wanted to catch “holy light”</a:t>
            </a:r>
          </a:p>
          <a:p>
            <a:pPr>
              <a:buFontTx/>
              <a:buChar char="-"/>
            </a:pPr>
            <a:r>
              <a:rPr lang="en-US" baseline="0" dirty="0" smtClean="0"/>
              <a:t>Age 42 he may have mastered the printing press and moveable type</a:t>
            </a:r>
          </a:p>
          <a:p>
            <a:pPr>
              <a:buFontTx/>
              <a:buChar char="-"/>
            </a:pPr>
            <a:r>
              <a:rPr lang="en-US" baseline="0" dirty="0" smtClean="0"/>
              <a:t>-- Adapted grape screw press, Chinese moveable type, ink, and paper</a:t>
            </a:r>
          </a:p>
          <a:p>
            <a:pPr>
              <a:buFontTx/>
              <a:buChar char="-"/>
            </a:pPr>
            <a:endParaRPr lang="en-US" baseline="0" dirty="0" smtClean="0"/>
          </a:p>
          <a:p>
            <a:pPr>
              <a:buFontTx/>
              <a:buChar char="-"/>
            </a:pPr>
            <a:r>
              <a:rPr lang="en-US" baseline="0" dirty="0" smtClean="0"/>
              <a:t>Age 52 printing press is creating poems</a:t>
            </a:r>
          </a:p>
        </p:txBody>
      </p:sp>
      <p:sp>
        <p:nvSpPr>
          <p:cNvPr id="4" name="Slide Number Placeholder 3"/>
          <p:cNvSpPr>
            <a:spLocks noGrp="1"/>
          </p:cNvSpPr>
          <p:nvPr>
            <p:ph type="sldNum" sz="quarter" idx="10"/>
          </p:nvPr>
        </p:nvSpPr>
        <p:spPr/>
        <p:txBody>
          <a:bodyPr/>
          <a:lstStyle/>
          <a:p>
            <a:fld id="{DD06D7D7-8C84-42F4-932B-8E2AFDA4131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Age 55 printed the 42-line Gutenberg Bible for which he is famous</a:t>
            </a:r>
          </a:p>
          <a:p>
            <a:pPr>
              <a:buFontTx/>
              <a:buChar char="-"/>
            </a:pPr>
            <a:endParaRPr lang="en-US" baseline="0" dirty="0" smtClean="0"/>
          </a:p>
          <a:p>
            <a:pPr>
              <a:buFontTx/>
              <a:buChar char="-"/>
            </a:pPr>
            <a:r>
              <a:rPr lang="en-US" baseline="0" dirty="0" smtClean="0"/>
              <a:t>Every house wanted one</a:t>
            </a:r>
          </a:p>
          <a:p>
            <a:pPr>
              <a:buFontTx/>
              <a:buChar char="-"/>
            </a:pPr>
            <a:r>
              <a:rPr lang="en-US" baseline="0" dirty="0" smtClean="0"/>
              <a:t>Everyone who got one wanted, needed … to learn to read</a:t>
            </a:r>
          </a:p>
          <a:p>
            <a:pPr>
              <a:buFontTx/>
              <a:buChar char="-"/>
            </a:pPr>
            <a:r>
              <a:rPr lang="en-US" baseline="0" dirty="0" smtClean="0"/>
              <a:t>They began to think about what they read, learned from people removed by 100’s of years and 1,000’s of miles</a:t>
            </a:r>
          </a:p>
          <a:p>
            <a:pPr>
              <a:buFontTx/>
              <a:buChar char="-"/>
            </a:pPr>
            <a:r>
              <a:rPr lang="en-US" baseline="0" dirty="0" smtClean="0"/>
              <a:t>Then they needed to learn to write down their own ideas, share them, knowledge persists</a:t>
            </a:r>
            <a:endParaRPr lang="en-US" dirty="0" smtClean="0"/>
          </a:p>
          <a:p>
            <a:pPr>
              <a:buFontTx/>
              <a:buChar char="-"/>
            </a:pPr>
            <a:r>
              <a:rPr lang="en-US" baseline="0" dirty="0" smtClean="0"/>
              <a:t>Gutenberg name etched in the stone of history</a:t>
            </a:r>
            <a:endParaRPr lang="en-US" dirty="0" smtClean="0"/>
          </a:p>
          <a:p>
            <a:endParaRPr lang="en-US" dirty="0" smtClean="0"/>
          </a:p>
          <a:p>
            <a:r>
              <a:rPr lang="en-US" dirty="0" smtClean="0"/>
              <a:t>Everyone is thrilled and amazed</a:t>
            </a:r>
          </a:p>
          <a:p>
            <a:r>
              <a:rPr lang="en-US" dirty="0" smtClean="0"/>
              <a:t>Everyone benefits … except …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Scribes who produced Bibles and books worthy of preservation</a:t>
            </a:r>
          </a:p>
          <a:p>
            <a:r>
              <a:rPr lang="en-US" dirty="0" smtClean="0"/>
              <a:t>Except the scribes. Their livelihood is threatened. Their</a:t>
            </a:r>
            <a:r>
              <a:rPr lang="en-US" baseline="0" dirty="0" smtClean="0"/>
              <a:t> purpose in life and society is lost. </a:t>
            </a:r>
          </a:p>
          <a:p>
            <a:r>
              <a:rPr lang="en-US" baseline="0" dirty="0" smtClean="0"/>
              <a:t>An important position in society and religion is being wiped out, eliminated.</a:t>
            </a:r>
            <a:endParaRPr lang="en-US" dirty="0" smtClean="0"/>
          </a:p>
          <a:p>
            <a:r>
              <a:rPr lang="en-US" dirty="0" smtClean="0"/>
              <a:t>Good people are losing their positions. </a:t>
            </a:r>
          </a:p>
          <a:p>
            <a:r>
              <a:rPr lang="en-US" dirty="0" smtClean="0"/>
              <a:t>Aspiring scribes are seeing</a:t>
            </a:r>
            <a:r>
              <a:rPr lang="en-US" baseline="0" dirty="0" smtClean="0"/>
              <a:t> their honorable and meaningful career melt before their eyes. </a:t>
            </a:r>
          </a:p>
          <a:p>
            <a:endParaRPr lang="en-US" dirty="0" smtClean="0"/>
          </a:p>
          <a:p>
            <a:r>
              <a:rPr lang="en-US" dirty="0" smtClean="0"/>
              <a:t>48 years later …</a:t>
            </a:r>
          </a:p>
          <a:p>
            <a:r>
              <a:rPr lang="en-US" dirty="0" smtClean="0"/>
              <a:t>“</a:t>
            </a:r>
            <a:r>
              <a:rPr lang="en-US" sz="1200" dirty="0" smtClean="0">
                <a:solidFill>
                  <a:schemeClr val="bg1"/>
                </a:solidFill>
              </a:rPr>
              <a:t>Without scribes, writing would not long persist safely, but would be shattered by chance and corrupted by age.</a:t>
            </a:r>
          </a:p>
          <a:p>
            <a:r>
              <a:rPr lang="en-US" sz="1200" dirty="0" smtClean="0">
                <a:solidFill>
                  <a:schemeClr val="bg1"/>
                </a:solidFill>
              </a:rPr>
              <a:t>The printed book is a thing of paper and in a short time will decay entirely. But the scribe commending letters to parchment extends his own and the letters' lifespan for ages.” </a:t>
            </a:r>
          </a:p>
          <a:p>
            <a:endParaRPr lang="en-US" baseline="0" dirty="0" smtClean="0"/>
          </a:p>
          <a:p>
            <a:r>
              <a:rPr lang="en-US" baseline="0" dirty="0" smtClean="0"/>
              <a:t>A good man and a good bishop, Johannes </a:t>
            </a:r>
            <a:r>
              <a:rPr lang="en-US" baseline="0" dirty="0" err="1" smtClean="0"/>
              <a:t>Trithemius</a:t>
            </a:r>
            <a:r>
              <a:rPr lang="en-US" baseline="0" dirty="0" smtClean="0"/>
              <a:t> penned a sincere treatise defending the life and purpose of the scribe. </a:t>
            </a:r>
          </a:p>
          <a:p>
            <a:r>
              <a:rPr lang="en-US" baseline="0" dirty="0" smtClean="0"/>
              <a:t>Be moaning the important loss to the world of these men of letters, faith, and devotion.</a:t>
            </a:r>
          </a:p>
          <a:p>
            <a:endParaRPr lang="en-US" baseline="0" dirty="0" smtClean="0"/>
          </a:p>
          <a:p>
            <a:r>
              <a:rPr lang="en-US" baseline="0" dirty="0" smtClean="0"/>
              <a:t>His message needed to be spread widely … so he had it typeset to produce 100’s of copies today. </a:t>
            </a:r>
          </a:p>
          <a:p>
            <a:endParaRPr lang="en-US" baseline="0" dirty="0" smtClean="0"/>
          </a:p>
          <a:p>
            <a:r>
              <a:rPr lang="en-US" baseline="0" dirty="0" smtClean="0"/>
              <a:t>But the world had already changed. </a:t>
            </a:r>
          </a:p>
          <a:p>
            <a:r>
              <a:rPr lang="en-US" baseline="0" dirty="0" smtClean="0"/>
              <a:t>Good men. Good intentions. Sincerity can not hold back change. </a:t>
            </a:r>
          </a:p>
          <a:p>
            <a:endParaRPr lang="en-US" dirty="0" smtClean="0"/>
          </a:p>
          <a:p>
            <a:r>
              <a:rPr lang="en-US" dirty="0" smtClean="0"/>
              <a:t>http://misc.yarinareth.net/trithemius.html</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second story is about the heavens, stars, and constellations.</a:t>
            </a:r>
            <a:r>
              <a:rPr lang="en-US" baseline="0" dirty="0" smtClean="0"/>
              <a:t> Hundreds of years ago the heavens were close to heaven. They were steady unmovable reliable. A source of knowledge which could be relied upon to remain the same forever. </a:t>
            </a:r>
          </a:p>
          <a:p>
            <a:endParaRPr lang="en-US" baseline="0" dirty="0" smtClean="0"/>
          </a:p>
          <a:p>
            <a:r>
              <a:rPr lang="en-US" baseline="0" dirty="0" smtClean="0"/>
              <a:t>Astronomers used story to help them remember the positions and patterns of the stars. Constellations were created to overlay a story on the stars in the same way that many people remember musical notes with All Good Boys Do Fine. You can search the heavens for the pattern you have labeled Hercules or </a:t>
            </a:r>
            <a:r>
              <a:rPr lang="en-US" baseline="0" dirty="0" err="1" smtClean="0"/>
              <a:t>Ophiuchus</a:t>
            </a:r>
            <a:r>
              <a:rPr lang="en-US" baseline="0" dirty="0" smtClean="0"/>
              <a:t> and orient your self toward the stars and your own world. </a:t>
            </a:r>
          </a:p>
          <a:p>
            <a:endParaRPr lang="en-US" baseline="0" dirty="0" smtClean="0"/>
          </a:p>
          <a:p>
            <a:r>
              <a:rPr lang="en-US" baseline="0" dirty="0" smtClean="0"/>
              <a:t>These stars were always the same generation after generation … until they weren’t any more. The night of October 9, 1604 a new star appears in the heal of the constellation </a:t>
            </a:r>
            <a:r>
              <a:rPr lang="en-US" baseline="0" dirty="0" err="1" smtClean="0"/>
              <a:t>Ophiuchus</a:t>
            </a:r>
            <a:r>
              <a:rPr lang="en-US" baseline="0" dirty="0" smtClean="0"/>
              <a:t>. Everyone noticed. Everyone wondered what it meant. Was the world ending? Was it the second coming? Would there be calamity of weather, earthquakes, volcanoes, ruined crops, military invasion, collapsed government.</a:t>
            </a:r>
          </a:p>
          <a:p>
            <a:endParaRPr lang="en-US" baseline="0" dirty="0" smtClean="0"/>
          </a:p>
          <a:p>
            <a:r>
              <a:rPr lang="en-US" baseline="0" dirty="0" smtClean="0"/>
              <a:t>We now know that the light had travelled across the galaxy for 20,000 years to reach earth. So the event of such import was a very </a:t>
            </a:r>
            <a:r>
              <a:rPr lang="en-US" baseline="0" dirty="0" err="1" smtClean="0"/>
              <a:t>very</a:t>
            </a:r>
            <a:r>
              <a:rPr lang="en-US" baseline="0" dirty="0" smtClean="0"/>
              <a:t> old event, that had been very </a:t>
            </a:r>
            <a:r>
              <a:rPr lang="en-US" baseline="0" dirty="0" err="1" smtClean="0"/>
              <a:t>very</a:t>
            </a:r>
            <a:r>
              <a:rPr lang="en-US" baseline="0" dirty="0" smtClean="0"/>
              <a:t> far away.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06D7D7-8C84-42F4-932B-8E2AFDA413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a:t>
            </a:r>
            <a:r>
              <a:rPr lang="en-US" baseline="0" dirty="0" smtClean="0"/>
              <a:t> notable notice was taken by Johannes </a:t>
            </a:r>
            <a:r>
              <a:rPr lang="en-US" baseline="0" dirty="0" err="1" smtClean="0"/>
              <a:t>Kepler</a:t>
            </a:r>
            <a:r>
              <a:rPr lang="en-US" baseline="0" dirty="0" smtClean="0"/>
              <a:t>. He started watching in ob Oct 17</a:t>
            </a:r>
            <a:r>
              <a:rPr lang="en-US" baseline="30000" dirty="0" smtClean="0"/>
              <a:t>th</a:t>
            </a:r>
            <a:r>
              <a:rPr lang="en-US" baseline="0" dirty="0" smtClean="0"/>
              <a:t> and recorded his observation for an entire year. He was excited by it. He wrote an entire book “On the New Star in </a:t>
            </a:r>
            <a:r>
              <a:rPr lang="en-US" baseline="0" dirty="0" err="1" smtClean="0"/>
              <a:t>Ophiuchus’s</a:t>
            </a:r>
            <a:r>
              <a:rPr lang="en-US" baseline="0" dirty="0" smtClean="0"/>
              <a:t> Foot”. </a:t>
            </a:r>
          </a:p>
          <a:p>
            <a:endParaRPr lang="en-US" baseline="0" dirty="0" smtClean="0"/>
          </a:p>
          <a:p>
            <a:r>
              <a:rPr lang="en-US" baseline="0" dirty="0" err="1" smtClean="0"/>
              <a:t>Tycho</a:t>
            </a:r>
            <a:r>
              <a:rPr lang="en-US" baseline="0" dirty="0" smtClean="0"/>
              <a:t> Brahe had seen one in 1572. But that was it in entirety. </a:t>
            </a:r>
          </a:p>
          <a:p>
            <a:endParaRPr lang="en-US" baseline="0" dirty="0" smtClean="0"/>
          </a:p>
          <a:p>
            <a:r>
              <a:rPr lang="en-US" baseline="0" dirty="0" smtClean="0"/>
              <a:t>He was excited by the change. The emergence of something new and unprecedented. </a:t>
            </a:r>
          </a:p>
          <a:p>
            <a:endParaRPr lang="en-US" baseline="0" dirty="0" smtClean="0"/>
          </a:p>
          <a:p>
            <a:r>
              <a:rPr lang="en-US" baseline="0" dirty="0" smtClean="0"/>
              <a:t>It meant that we did not understand the heavens as well as we had thought. </a:t>
            </a:r>
          </a:p>
          <a:p>
            <a:endParaRPr lang="en-US" baseline="0" dirty="0" smtClean="0"/>
          </a:p>
          <a:p>
            <a:r>
              <a:rPr lang="en-US" baseline="0" dirty="0" smtClean="0"/>
              <a:t>Exciting idea … more to learn. </a:t>
            </a:r>
          </a:p>
          <a:p>
            <a:endParaRPr lang="en-US" baseline="0" dirty="0" smtClean="0"/>
          </a:p>
          <a:p>
            <a:r>
              <a:rPr lang="en-US" baseline="0" dirty="0" smtClean="0"/>
              <a:t>The human mind shall never be lacking in fresh nourishment.</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his book he created this beautiful drawing of the stars with the constellations that he imagined to tie them together. Including the new star “N” in the heal of </a:t>
            </a:r>
            <a:r>
              <a:rPr lang="en-US" baseline="0" dirty="0" err="1" smtClean="0"/>
              <a:t>Ophiuchus</a:t>
            </a:r>
            <a:r>
              <a:rPr lang="en-US" baseline="0" dirty="0" smtClean="0"/>
              <a:t>. He told the world that the heavens had changed. It could not be ignored, denied, or avoided. </a:t>
            </a:r>
          </a:p>
          <a:p>
            <a:endParaRPr lang="en-US" baseline="0" dirty="0" smtClean="0"/>
          </a:p>
          <a:p>
            <a:r>
              <a:rPr lang="en-US" baseline="0" dirty="0" smtClean="0"/>
              <a:t>What they saw that night was the light of a supernova that had exploded XXX years before. Its first rays of light falling on the Earth all of these years later. </a:t>
            </a:r>
          </a:p>
          <a:p>
            <a:endParaRPr lang="en-US" baseline="0" dirty="0" smtClean="0"/>
          </a:p>
          <a:p>
            <a:r>
              <a:rPr lang="en-US" baseline="0" dirty="0" smtClean="0"/>
              <a:t>The light of the supernova that we now call SN1604 of </a:t>
            </a:r>
            <a:r>
              <a:rPr lang="en-US" baseline="0" dirty="0" err="1" smtClean="0"/>
              <a:t>Kepler’s</a:t>
            </a:r>
            <a:r>
              <a:rPr lang="en-US" baseline="0" dirty="0" smtClean="0"/>
              <a:t> Supernova trickled down to tiny planet Earth and the lives of humans were changed by that light. </a:t>
            </a:r>
          </a:p>
          <a:p>
            <a:endParaRPr lang="en-US" baseline="0" dirty="0" smtClean="0"/>
          </a:p>
          <a:p>
            <a:r>
              <a:rPr lang="en-US" baseline="0" dirty="0" smtClean="0"/>
              <a:t>The wheels of innovation began to pickup speed. </a:t>
            </a:r>
            <a:endParaRPr lang="en-US" dirty="0"/>
          </a:p>
        </p:txBody>
      </p:sp>
      <p:sp>
        <p:nvSpPr>
          <p:cNvPr id="4" name="Slide Number Placeholder 3"/>
          <p:cNvSpPr>
            <a:spLocks noGrp="1"/>
          </p:cNvSpPr>
          <p:nvPr>
            <p:ph type="sldNum" sz="quarter" idx="10"/>
          </p:nvPr>
        </p:nvSpPr>
        <p:spPr/>
        <p:txBody>
          <a:bodyPr/>
          <a:lstStyle/>
          <a:p>
            <a:fld id="{DD06D7D7-8C84-42F4-932B-8E2AFDA4131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6D7D7-8C84-42F4-932B-8E2AFDA413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5400">
                <a:solidFill>
                  <a:schemeClr val="bg1"/>
                </a:solidFill>
                <a:latin typeface="Edwardian Script ITC"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Edwardian Script ITC"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1BF2E5D-C2C3-4211-9F3C-925D87363420}"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2E5D-C2C3-4211-9F3C-925D87363420}"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2E5D-C2C3-4211-9F3C-925D87363420}"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2E5D-C2C3-4211-9F3C-925D87363420}"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F2E5D-C2C3-4211-9F3C-925D87363420}" type="datetimeFigureOut">
              <a:rPr lang="en-US" smtClean="0"/>
              <a:pPr/>
              <a:t>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F2E5D-C2C3-4211-9F3C-925D87363420}"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F2E5D-C2C3-4211-9F3C-925D87363420}" type="datetimeFigureOut">
              <a:rPr lang="en-US" smtClean="0"/>
              <a:pPr/>
              <a:t>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F2E5D-C2C3-4211-9F3C-925D87363420}" type="datetimeFigureOut">
              <a:rPr lang="en-US" smtClean="0"/>
              <a:pPr/>
              <a:t>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F2E5D-C2C3-4211-9F3C-925D87363420}" type="datetimeFigureOut">
              <a:rPr lang="en-US" smtClean="0"/>
              <a:pPr/>
              <a:t>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F2E5D-C2C3-4211-9F3C-925D87363420}"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F2E5D-C2C3-4211-9F3C-925D87363420}" type="datetimeFigureOut">
              <a:rPr lang="en-US" smtClean="0"/>
              <a:pPr/>
              <a:t>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FC87-3B7D-47FA-BE0A-6DB8208515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F2E5D-C2C3-4211-9F3C-925D87363420}" type="datetimeFigureOut">
              <a:rPr lang="en-US" smtClean="0"/>
              <a:pPr/>
              <a:t>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9FC87-3B7D-47FA-BE0A-6DB8208515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200"/>
            <a:ext cx="7772400" cy="1470025"/>
          </a:xfrm>
        </p:spPr>
        <p:txBody>
          <a:bodyPr>
            <a:noAutofit/>
          </a:bodyPr>
          <a:lstStyle/>
          <a:p>
            <a:pPr algn="r"/>
            <a:r>
              <a:rPr lang="en-US" sz="7200" dirty="0" smtClean="0"/>
              <a:t>Creative</a:t>
            </a:r>
            <a:br>
              <a:rPr lang="en-US" sz="7200" dirty="0" smtClean="0"/>
            </a:br>
            <a:r>
              <a:rPr lang="en-US" sz="7200" dirty="0" smtClean="0"/>
              <a:t>Destruction</a:t>
            </a:r>
            <a:endParaRPr lang="en-US" sz="7200" dirty="0"/>
          </a:p>
        </p:txBody>
      </p:sp>
      <p:sp>
        <p:nvSpPr>
          <p:cNvPr id="3" name="Subtitle 2"/>
          <p:cNvSpPr>
            <a:spLocks noGrp="1"/>
          </p:cNvSpPr>
          <p:nvPr>
            <p:ph type="subTitle" idx="1"/>
          </p:nvPr>
        </p:nvSpPr>
        <p:spPr>
          <a:xfrm>
            <a:off x="2590800" y="5105400"/>
            <a:ext cx="6400800" cy="1752600"/>
          </a:xfrm>
        </p:spPr>
        <p:txBody>
          <a:bodyPr>
            <a:normAutofit/>
          </a:bodyPr>
          <a:lstStyle/>
          <a:p>
            <a:pPr algn="r"/>
            <a:r>
              <a:rPr lang="en-US" sz="4000" dirty="0" smtClean="0"/>
              <a:t>Roger Smith</a:t>
            </a:r>
          </a:p>
          <a:p>
            <a:pPr algn="r"/>
            <a:r>
              <a:rPr lang="en-US" sz="4000" dirty="0" smtClean="0"/>
              <a:t>Florida Hospital</a:t>
            </a:r>
            <a:endParaRPr lang="en-US" sz="4000" dirty="0"/>
          </a:p>
        </p:txBody>
      </p:sp>
      <p:pic>
        <p:nvPicPr>
          <p:cNvPr id="4" name="Picture 3" descr="0984399399_front.jpg"/>
          <p:cNvPicPr>
            <a:picLocks noChangeAspect="1"/>
          </p:cNvPicPr>
          <p:nvPr/>
        </p:nvPicPr>
        <p:blipFill>
          <a:blip r:embed="rId3" cstate="print"/>
          <a:stretch>
            <a:fillRect/>
          </a:stretch>
        </p:blipFill>
        <p:spPr>
          <a:xfrm>
            <a:off x="228600" y="381000"/>
            <a:ext cx="3845859" cy="5943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360" y="1219200"/>
            <a:ext cx="8071440" cy="1446550"/>
          </a:xfrm>
          <a:prstGeom prst="rect">
            <a:avLst/>
          </a:prstGeom>
          <a:noFill/>
        </p:spPr>
        <p:txBody>
          <a:bodyPr wrap="none" rtlCol="0">
            <a:spAutoFit/>
          </a:bodyPr>
          <a:lstStyle/>
          <a:p>
            <a:r>
              <a:rPr lang="en-US" sz="4400" dirty="0" smtClean="0">
                <a:solidFill>
                  <a:schemeClr val="bg1"/>
                </a:solidFill>
                <a:latin typeface="Edwardian Script ITC" pitchFamily="66" charset="0"/>
              </a:rPr>
              <a:t>If the Wisdom of the Ancients is not finished …</a:t>
            </a:r>
          </a:p>
          <a:p>
            <a:r>
              <a:rPr lang="en-US" sz="4400" dirty="0" smtClean="0">
                <a:solidFill>
                  <a:schemeClr val="bg1"/>
                </a:solidFill>
                <a:latin typeface="Edwardian Script ITC" pitchFamily="66" charset="0"/>
              </a:rPr>
              <a:t>	Then every generation can discover new truth.</a:t>
            </a:r>
            <a:endParaRPr lang="en-US" sz="4400" dirty="0">
              <a:solidFill>
                <a:schemeClr val="bg1"/>
              </a:solidFill>
              <a:latin typeface="Edwardian Script ITC" pitchFamily="66" charset="0"/>
            </a:endParaRPr>
          </a:p>
        </p:txBody>
      </p:sp>
      <p:sp>
        <p:nvSpPr>
          <p:cNvPr id="3" name="TextBox 2"/>
          <p:cNvSpPr txBox="1"/>
          <p:nvPr/>
        </p:nvSpPr>
        <p:spPr>
          <a:xfrm>
            <a:off x="0" y="1143000"/>
            <a:ext cx="498855" cy="1446550"/>
          </a:xfrm>
          <a:prstGeom prst="rect">
            <a:avLst/>
          </a:prstGeom>
          <a:noFill/>
        </p:spPr>
        <p:txBody>
          <a:bodyPr wrap="none" rtlCol="0">
            <a:spAutoFit/>
          </a:bodyPr>
          <a:lstStyle/>
          <a:p>
            <a:r>
              <a:rPr lang="en-US" sz="8800" b="1" dirty="0" smtClean="0">
                <a:solidFill>
                  <a:schemeClr val="bg1"/>
                </a:solidFill>
              </a:rPr>
              <a:t>*</a:t>
            </a:r>
            <a:endParaRPr lang="en-US" sz="88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990600"/>
            <a:ext cx="6381875" cy="2123658"/>
          </a:xfrm>
          <a:prstGeom prst="rect">
            <a:avLst/>
          </a:prstGeom>
          <a:noFill/>
        </p:spPr>
        <p:txBody>
          <a:bodyPr wrap="none" rtlCol="0">
            <a:spAutoFit/>
          </a:bodyPr>
          <a:lstStyle/>
          <a:p>
            <a:r>
              <a:rPr lang="en-US" sz="4400" dirty="0" smtClean="0">
                <a:solidFill>
                  <a:schemeClr val="bg1"/>
                </a:solidFill>
                <a:latin typeface="Edwardian Script ITC" pitchFamily="66" charset="0"/>
              </a:rPr>
              <a:t>Experimentation, Exploration, </a:t>
            </a:r>
          </a:p>
          <a:p>
            <a:r>
              <a:rPr lang="en-US" sz="4400" dirty="0" smtClean="0">
                <a:solidFill>
                  <a:schemeClr val="bg1"/>
                </a:solidFill>
                <a:latin typeface="Edwardian Script ITC" pitchFamily="66" charset="0"/>
              </a:rPr>
              <a:t>Invention, Innovation</a:t>
            </a:r>
          </a:p>
          <a:p>
            <a:r>
              <a:rPr lang="en-US" sz="4400" dirty="0">
                <a:solidFill>
                  <a:schemeClr val="bg1"/>
                </a:solidFill>
                <a:latin typeface="Edwardian Script ITC" pitchFamily="66" charset="0"/>
              </a:rPr>
              <a:t>	</a:t>
            </a:r>
            <a:r>
              <a:rPr lang="en-US" sz="4400" dirty="0" smtClean="0">
                <a:solidFill>
                  <a:schemeClr val="bg1"/>
                </a:solidFill>
                <a:latin typeface="Edwardian Script ITC" pitchFamily="66" charset="0"/>
              </a:rPr>
              <a:t>			… are not evil. </a:t>
            </a:r>
            <a:endParaRPr lang="en-US" sz="4400" dirty="0">
              <a:solidFill>
                <a:schemeClr val="bg1"/>
              </a:solidFill>
              <a:latin typeface="Edwardian Script ITC" pitchFamily="66" charset="0"/>
            </a:endParaRPr>
          </a:p>
        </p:txBody>
      </p:sp>
      <p:sp>
        <p:nvSpPr>
          <p:cNvPr id="3" name="TextBox 2"/>
          <p:cNvSpPr txBox="1"/>
          <p:nvPr/>
        </p:nvSpPr>
        <p:spPr>
          <a:xfrm>
            <a:off x="381000" y="914400"/>
            <a:ext cx="498855" cy="1446550"/>
          </a:xfrm>
          <a:prstGeom prst="rect">
            <a:avLst/>
          </a:prstGeom>
          <a:noFill/>
        </p:spPr>
        <p:txBody>
          <a:bodyPr wrap="none" rtlCol="0">
            <a:spAutoFit/>
          </a:bodyPr>
          <a:lstStyle/>
          <a:p>
            <a:r>
              <a:rPr lang="en-US" sz="8800" b="1" dirty="0" smtClean="0">
                <a:solidFill>
                  <a:schemeClr val="bg1"/>
                </a:solidFill>
              </a:rPr>
              <a:t>*</a:t>
            </a:r>
            <a:endParaRPr lang="en-US" sz="88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r-Christopher-Wren-by-Sir-Godfrey-Kneller.jpg"/>
          <p:cNvPicPr>
            <a:picLocks noChangeAspect="1"/>
          </p:cNvPicPr>
          <p:nvPr/>
        </p:nvPicPr>
        <p:blipFill>
          <a:blip r:embed="rId3" cstate="print"/>
          <a:srcRect l="20456" r="21897"/>
          <a:stretch>
            <a:fillRect/>
          </a:stretch>
        </p:blipFill>
        <p:spPr>
          <a:xfrm>
            <a:off x="0" y="152400"/>
            <a:ext cx="5410200" cy="6282813"/>
          </a:xfrm>
          <a:prstGeom prst="rect">
            <a:avLst/>
          </a:prstGeom>
        </p:spPr>
      </p:pic>
      <p:sp>
        <p:nvSpPr>
          <p:cNvPr id="2" name="TextBox 1"/>
          <p:cNvSpPr txBox="1"/>
          <p:nvPr/>
        </p:nvSpPr>
        <p:spPr>
          <a:xfrm>
            <a:off x="0" y="0"/>
            <a:ext cx="1556836" cy="1200329"/>
          </a:xfrm>
          <a:prstGeom prst="rect">
            <a:avLst/>
          </a:prstGeom>
          <a:solidFill>
            <a:schemeClr val="tx1"/>
          </a:solidFill>
        </p:spPr>
        <p:txBody>
          <a:bodyPr wrap="none" rtlCol="0">
            <a:spAutoFit/>
          </a:bodyPr>
          <a:lstStyle/>
          <a:p>
            <a:r>
              <a:rPr lang="en-US" sz="3600" dirty="0" smtClean="0">
                <a:solidFill>
                  <a:schemeClr val="bg1"/>
                </a:solidFill>
                <a:latin typeface="Edwardian Script ITC" pitchFamily="66" charset="0"/>
              </a:rPr>
              <a:t>Nov 28, </a:t>
            </a:r>
          </a:p>
          <a:p>
            <a:r>
              <a:rPr lang="en-US" sz="3600" dirty="0" smtClean="0">
                <a:solidFill>
                  <a:schemeClr val="bg1"/>
                </a:solidFill>
                <a:latin typeface="Edwardian Script ITC" pitchFamily="66" charset="0"/>
              </a:rPr>
              <a:t>1660</a:t>
            </a:r>
            <a:endParaRPr lang="en-US" sz="3600" dirty="0">
              <a:solidFill>
                <a:schemeClr val="bg1"/>
              </a:solidFill>
              <a:latin typeface="Edwardian Script ITC" pitchFamily="66" charset="0"/>
            </a:endParaRPr>
          </a:p>
        </p:txBody>
      </p:sp>
      <p:sp>
        <p:nvSpPr>
          <p:cNvPr id="5" name="TextBox 4"/>
          <p:cNvSpPr txBox="1"/>
          <p:nvPr/>
        </p:nvSpPr>
        <p:spPr>
          <a:xfrm>
            <a:off x="5444919" y="5257800"/>
            <a:ext cx="1794081" cy="1200329"/>
          </a:xfrm>
          <a:prstGeom prst="rect">
            <a:avLst/>
          </a:prstGeom>
          <a:solidFill>
            <a:schemeClr val="tx1"/>
          </a:solidFill>
        </p:spPr>
        <p:txBody>
          <a:bodyPr wrap="none" rtlCol="0">
            <a:spAutoFit/>
          </a:bodyPr>
          <a:lstStyle/>
          <a:p>
            <a:r>
              <a:rPr lang="en-US" sz="3600" dirty="0" smtClean="0">
                <a:solidFill>
                  <a:schemeClr val="bg1"/>
                </a:solidFill>
                <a:latin typeface="Edwardian Script ITC" pitchFamily="66" charset="0"/>
              </a:rPr>
              <a:t>Christopher </a:t>
            </a:r>
          </a:p>
          <a:p>
            <a:r>
              <a:rPr lang="en-US" sz="3600" dirty="0" smtClean="0">
                <a:solidFill>
                  <a:schemeClr val="bg1"/>
                </a:solidFill>
                <a:latin typeface="Edwardian Script ITC" pitchFamily="66" charset="0"/>
              </a:rPr>
              <a:t>Wren</a:t>
            </a:r>
            <a:endParaRPr lang="en-US" sz="3600" dirty="0">
              <a:solidFill>
                <a:schemeClr val="bg1"/>
              </a:solidFill>
              <a:latin typeface="Edwardian Script ITC"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5181600"/>
            <a:ext cx="70104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rPr>
              <a:t>Nullius in </a:t>
            </a:r>
            <a:r>
              <a:rPr lang="en-US" sz="6000" dirty="0" err="1" smtClean="0">
                <a:solidFill>
                  <a:schemeClr val="bg1"/>
                </a:solidFill>
              </a:rPr>
              <a:t>Verba</a:t>
            </a:r>
            <a:endParaRPr lang="en-US" sz="6000" dirty="0">
              <a:solidFill>
                <a:schemeClr val="bg1"/>
              </a:solidFill>
            </a:endParaRPr>
          </a:p>
        </p:txBody>
      </p:sp>
      <p:sp>
        <p:nvSpPr>
          <p:cNvPr id="4" name="Rectangle 3"/>
          <p:cNvSpPr/>
          <p:nvPr/>
        </p:nvSpPr>
        <p:spPr>
          <a:xfrm>
            <a:off x="76200" y="5181600"/>
            <a:ext cx="70104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bg1"/>
                </a:solidFill>
              </a:rPr>
              <a:t>Take Nobody’s Word for It</a:t>
            </a:r>
            <a:endParaRPr lang="en-US" sz="6000" dirty="0">
              <a:solidFill>
                <a:schemeClr val="bg1"/>
              </a:solidFill>
            </a:endParaRPr>
          </a:p>
        </p:txBody>
      </p:sp>
      <p:pic>
        <p:nvPicPr>
          <p:cNvPr id="2" name="Picture 1" descr="Gresham_college_w480.jpg"/>
          <p:cNvPicPr>
            <a:picLocks noChangeAspect="1"/>
          </p:cNvPicPr>
          <p:nvPr/>
        </p:nvPicPr>
        <p:blipFill>
          <a:blip r:embed="rId3" cstate="print"/>
          <a:stretch>
            <a:fillRect/>
          </a:stretch>
        </p:blipFill>
        <p:spPr>
          <a:xfrm>
            <a:off x="76199" y="96520"/>
            <a:ext cx="6951045" cy="5085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01" y="152400"/>
            <a:ext cx="2871299" cy="6555641"/>
          </a:xfrm>
          <a:prstGeom prst="rect">
            <a:avLst/>
          </a:prstGeom>
          <a:noFill/>
        </p:spPr>
        <p:txBody>
          <a:bodyPr wrap="none" rtlCol="0">
            <a:spAutoFit/>
          </a:bodyPr>
          <a:lstStyle/>
          <a:p>
            <a:r>
              <a:rPr lang="en-US" sz="6000" dirty="0" smtClean="0">
                <a:solidFill>
                  <a:schemeClr val="bg1"/>
                </a:solidFill>
              </a:rPr>
              <a:t>Question</a:t>
            </a:r>
          </a:p>
          <a:p>
            <a:r>
              <a:rPr lang="en-US" sz="6000" dirty="0" smtClean="0">
                <a:solidFill>
                  <a:schemeClr val="bg1"/>
                </a:solidFill>
              </a:rPr>
              <a:t>Experiment</a:t>
            </a:r>
          </a:p>
          <a:p>
            <a:r>
              <a:rPr lang="en-US" sz="6000" dirty="0" smtClean="0">
                <a:solidFill>
                  <a:schemeClr val="bg1"/>
                </a:solidFill>
              </a:rPr>
              <a:t>Explore</a:t>
            </a:r>
          </a:p>
          <a:p>
            <a:r>
              <a:rPr lang="en-US" sz="6000" dirty="0" smtClean="0">
                <a:solidFill>
                  <a:schemeClr val="bg1"/>
                </a:solidFill>
              </a:rPr>
              <a:t>Change</a:t>
            </a:r>
          </a:p>
          <a:p>
            <a:r>
              <a:rPr lang="en-US" sz="6000" dirty="0" smtClean="0">
                <a:solidFill>
                  <a:schemeClr val="bg1"/>
                </a:solidFill>
              </a:rPr>
              <a:t>Invent</a:t>
            </a:r>
          </a:p>
          <a:p>
            <a:r>
              <a:rPr lang="en-US" sz="6000" dirty="0" smtClean="0">
                <a:solidFill>
                  <a:schemeClr val="bg1"/>
                </a:solidFill>
              </a:rPr>
              <a:t>Create</a:t>
            </a:r>
          </a:p>
          <a:p>
            <a:r>
              <a:rPr lang="en-US" sz="6000" dirty="0" smtClean="0">
                <a:solidFill>
                  <a:schemeClr val="bg1"/>
                </a:solidFill>
              </a:rPr>
              <a:t>Innovate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01" y="152400"/>
            <a:ext cx="8510099" cy="1938992"/>
          </a:xfrm>
          <a:prstGeom prst="rect">
            <a:avLst/>
          </a:prstGeom>
          <a:noFill/>
        </p:spPr>
        <p:txBody>
          <a:bodyPr wrap="square" rtlCol="0">
            <a:spAutoFit/>
          </a:bodyPr>
          <a:lstStyle/>
          <a:p>
            <a:r>
              <a:rPr lang="en-US" sz="6000" dirty="0" smtClean="0">
                <a:solidFill>
                  <a:schemeClr val="bg1"/>
                </a:solidFill>
              </a:rPr>
              <a:t>Established  Knowledge has an</a:t>
            </a:r>
          </a:p>
          <a:p>
            <a:r>
              <a:rPr lang="en-US" sz="6000" dirty="0" smtClean="0">
                <a:solidFill>
                  <a:schemeClr val="bg1"/>
                </a:solidFill>
              </a:rPr>
              <a:t>			Expected Value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301" y="152400"/>
            <a:ext cx="8510099" cy="1938992"/>
          </a:xfrm>
          <a:prstGeom prst="rect">
            <a:avLst/>
          </a:prstGeom>
          <a:noFill/>
        </p:spPr>
        <p:txBody>
          <a:bodyPr wrap="square" rtlCol="0">
            <a:spAutoFit/>
          </a:bodyPr>
          <a:lstStyle/>
          <a:p>
            <a:r>
              <a:rPr lang="en-US" sz="6000" dirty="0" smtClean="0">
                <a:solidFill>
                  <a:schemeClr val="bg1"/>
                </a:solidFill>
              </a:rPr>
              <a:t>Innovation Changes </a:t>
            </a:r>
          </a:p>
          <a:p>
            <a:r>
              <a:rPr lang="en-US" sz="6000" dirty="0" smtClean="0">
                <a:solidFill>
                  <a:schemeClr val="bg1"/>
                </a:solidFill>
              </a:rPr>
              <a:t>		Expected Values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01" y="228600"/>
            <a:ext cx="8510099" cy="1015663"/>
          </a:xfrm>
          <a:prstGeom prst="rect">
            <a:avLst/>
          </a:prstGeom>
          <a:noFill/>
        </p:spPr>
        <p:txBody>
          <a:bodyPr wrap="square" rtlCol="0">
            <a:spAutoFit/>
          </a:bodyPr>
          <a:lstStyle/>
          <a:p>
            <a:r>
              <a:rPr lang="en-US" sz="6000" dirty="0" smtClean="0">
                <a:solidFill>
                  <a:schemeClr val="bg1"/>
                </a:solidFill>
              </a:rPr>
              <a:t>Innovation in Training …</a:t>
            </a:r>
          </a:p>
        </p:txBody>
      </p:sp>
      <p:sp>
        <p:nvSpPr>
          <p:cNvPr id="5" name="TextBox 4"/>
          <p:cNvSpPr txBox="1"/>
          <p:nvPr/>
        </p:nvSpPr>
        <p:spPr>
          <a:xfrm>
            <a:off x="533400" y="1266885"/>
            <a:ext cx="5638800" cy="4524315"/>
          </a:xfrm>
          <a:prstGeom prst="rect">
            <a:avLst/>
          </a:prstGeom>
          <a:noFill/>
        </p:spPr>
        <p:txBody>
          <a:bodyPr wrap="square" rtlCol="0">
            <a:spAutoFit/>
          </a:bodyPr>
          <a:lstStyle/>
          <a:p>
            <a:r>
              <a:rPr lang="en-US" sz="4800" dirty="0" smtClean="0">
                <a:solidFill>
                  <a:schemeClr val="bg1"/>
                </a:solidFill>
              </a:rPr>
              <a:t>Distance Learning </a:t>
            </a:r>
          </a:p>
          <a:p>
            <a:r>
              <a:rPr lang="en-US" sz="4800" dirty="0" smtClean="0">
                <a:solidFill>
                  <a:schemeClr val="bg1"/>
                </a:solidFill>
              </a:rPr>
              <a:t>Simulation &amp; Games</a:t>
            </a:r>
          </a:p>
          <a:p>
            <a:r>
              <a:rPr lang="en-US" sz="4800" dirty="0" smtClean="0">
                <a:solidFill>
                  <a:schemeClr val="bg1"/>
                </a:solidFill>
              </a:rPr>
              <a:t>Wikipedia Authority</a:t>
            </a:r>
          </a:p>
          <a:p>
            <a:r>
              <a:rPr lang="en-US" sz="4800" dirty="0" smtClean="0">
                <a:solidFill>
                  <a:schemeClr val="bg1"/>
                </a:solidFill>
              </a:rPr>
              <a:t>MIT  Open Courseware</a:t>
            </a:r>
          </a:p>
          <a:p>
            <a:r>
              <a:rPr lang="en-US" sz="4800" dirty="0" smtClean="0">
                <a:solidFill>
                  <a:schemeClr val="bg1"/>
                </a:solidFill>
              </a:rPr>
              <a:t>Stanford </a:t>
            </a:r>
            <a:r>
              <a:rPr lang="en-US" sz="4800" dirty="0" err="1" smtClean="0">
                <a:solidFill>
                  <a:schemeClr val="bg1"/>
                </a:solidFill>
              </a:rPr>
              <a:t>Coursera</a:t>
            </a:r>
            <a:endParaRPr lang="en-US" sz="4800" dirty="0" smtClean="0">
              <a:solidFill>
                <a:schemeClr val="bg1"/>
              </a:solidFill>
            </a:endParaRPr>
          </a:p>
          <a:p>
            <a:r>
              <a:rPr lang="en-US" sz="4800" dirty="0" smtClean="0">
                <a:solidFill>
                  <a:schemeClr val="bg1"/>
                </a:solidFill>
              </a:rPr>
              <a:t>Social Net Classroom</a:t>
            </a:r>
          </a:p>
        </p:txBody>
      </p:sp>
      <p:pic>
        <p:nvPicPr>
          <p:cNvPr id="6" name="Picture 2" descr="http://cloudfront.bostinno.com/wp-content/uploads/2011/02/MIT-OpenCourseWare-LectureHall-for-iPhone-iPod-touch-and-iPad-on-the-iTunes-App-Store_1296843173611.png"/>
          <p:cNvPicPr>
            <a:picLocks noChangeAspect="1" noChangeArrowheads="1"/>
          </p:cNvPicPr>
          <p:nvPr/>
        </p:nvPicPr>
        <p:blipFill>
          <a:blip r:embed="rId3" cstate="print"/>
          <a:srcRect/>
          <a:stretch>
            <a:fillRect/>
          </a:stretch>
        </p:blipFill>
        <p:spPr bwMode="auto">
          <a:xfrm>
            <a:off x="7633498" y="2514600"/>
            <a:ext cx="1281901" cy="1219200"/>
          </a:xfrm>
          <a:prstGeom prst="rect">
            <a:avLst/>
          </a:prstGeom>
          <a:noFill/>
        </p:spPr>
      </p:pic>
      <p:pic>
        <p:nvPicPr>
          <p:cNvPr id="7" name="Picture 6" descr="http://www.educationnews.org/wp-content/uploads/2012/07/coursera.jpg"/>
          <p:cNvPicPr>
            <a:picLocks noChangeAspect="1" noChangeArrowheads="1"/>
          </p:cNvPicPr>
          <p:nvPr/>
        </p:nvPicPr>
        <p:blipFill>
          <a:blip r:embed="rId4" cstate="print"/>
          <a:srcRect l="12743" t="33939" r="16460" b="41818"/>
          <a:stretch>
            <a:fillRect/>
          </a:stretch>
        </p:blipFill>
        <p:spPr bwMode="auto">
          <a:xfrm>
            <a:off x="6324600" y="6187440"/>
            <a:ext cx="2590800" cy="518160"/>
          </a:xfrm>
          <a:prstGeom prst="rect">
            <a:avLst/>
          </a:prstGeom>
          <a:noFill/>
        </p:spPr>
      </p:pic>
      <p:pic>
        <p:nvPicPr>
          <p:cNvPr id="8" name="Picture 2" descr="http://www.danpontefract.com/wp-content/uploads/2012/05/edx-300x225.jpg"/>
          <p:cNvPicPr>
            <a:picLocks noChangeAspect="1" noChangeArrowheads="1"/>
          </p:cNvPicPr>
          <p:nvPr/>
        </p:nvPicPr>
        <p:blipFill>
          <a:blip r:embed="rId5" cstate="print"/>
          <a:srcRect/>
          <a:stretch>
            <a:fillRect/>
          </a:stretch>
        </p:blipFill>
        <p:spPr bwMode="auto">
          <a:xfrm>
            <a:off x="7620000" y="3829050"/>
            <a:ext cx="1295400" cy="971550"/>
          </a:xfrm>
          <a:prstGeom prst="rect">
            <a:avLst/>
          </a:prstGeom>
          <a:noFill/>
        </p:spPr>
      </p:pic>
      <p:pic>
        <p:nvPicPr>
          <p:cNvPr id="9" name="Picture 8" descr="http://gocast.it/learning-blog/wp-content/uploads/2012/08/udacity.jpg"/>
          <p:cNvPicPr>
            <a:picLocks noChangeAspect="1" noChangeArrowheads="1"/>
          </p:cNvPicPr>
          <p:nvPr/>
        </p:nvPicPr>
        <p:blipFill>
          <a:blip r:embed="rId6" cstate="print"/>
          <a:srcRect t="27200" b="28000"/>
          <a:stretch>
            <a:fillRect/>
          </a:stretch>
        </p:blipFill>
        <p:spPr bwMode="auto">
          <a:xfrm>
            <a:off x="6400800" y="4893259"/>
            <a:ext cx="2514600" cy="1126541"/>
          </a:xfrm>
          <a:prstGeom prst="rect">
            <a:avLst/>
          </a:prstGeom>
          <a:noFill/>
        </p:spPr>
      </p:pic>
      <p:pic>
        <p:nvPicPr>
          <p:cNvPr id="10" name="Picture 9" descr="WebSurgLogo.gif"/>
          <p:cNvPicPr>
            <a:picLocks noChangeAspect="1"/>
          </p:cNvPicPr>
          <p:nvPr/>
        </p:nvPicPr>
        <p:blipFill>
          <a:blip r:embed="rId7" cstate="print"/>
          <a:stretch>
            <a:fillRect/>
          </a:stretch>
        </p:blipFill>
        <p:spPr>
          <a:xfrm>
            <a:off x="6371618" y="1762125"/>
            <a:ext cx="2515208" cy="600075"/>
          </a:xfrm>
          <a:prstGeom prst="rect">
            <a:avLst/>
          </a:prstGeom>
        </p:spPr>
      </p:pic>
      <p:pic>
        <p:nvPicPr>
          <p:cNvPr id="11" name="Picture 10" descr="220px-Wikipedia_Logo_1_0.png"/>
          <p:cNvPicPr>
            <a:picLocks noChangeAspect="1"/>
          </p:cNvPicPr>
          <p:nvPr/>
        </p:nvPicPr>
        <p:blipFill>
          <a:blip r:embed="rId8" cstate="print"/>
          <a:stretch>
            <a:fillRect/>
          </a:stretch>
        </p:blipFill>
        <p:spPr>
          <a:xfrm>
            <a:off x="6019800" y="2895600"/>
            <a:ext cx="1200150" cy="12001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4901" y="584537"/>
            <a:ext cx="3938099" cy="1015663"/>
          </a:xfrm>
          <a:prstGeom prst="rect">
            <a:avLst/>
          </a:prstGeom>
          <a:noFill/>
        </p:spPr>
        <p:txBody>
          <a:bodyPr wrap="square" rtlCol="0">
            <a:spAutoFit/>
          </a:bodyPr>
          <a:lstStyle/>
          <a:p>
            <a:r>
              <a:rPr lang="en-US" sz="6000" dirty="0" smtClean="0">
                <a:solidFill>
                  <a:schemeClr val="bg1"/>
                </a:solidFill>
              </a:rPr>
              <a:t>You-</a:t>
            </a:r>
            <a:r>
              <a:rPr lang="en-US" sz="6000" dirty="0" err="1" smtClean="0">
                <a:solidFill>
                  <a:schemeClr val="bg1"/>
                </a:solidFill>
              </a:rPr>
              <a:t>hannes</a:t>
            </a:r>
            <a:r>
              <a:rPr lang="en-US" sz="6000" dirty="0" smtClean="0">
                <a:solidFill>
                  <a:schemeClr val="bg1"/>
                </a:solidFill>
              </a:rPr>
              <a:t>?</a:t>
            </a:r>
          </a:p>
        </p:txBody>
      </p:sp>
      <p:pic>
        <p:nvPicPr>
          <p:cNvPr id="6" name="Picture 5" descr="20710_Trithemius_3100.jpg"/>
          <p:cNvPicPr>
            <a:picLocks noChangeAspect="1"/>
          </p:cNvPicPr>
          <p:nvPr/>
        </p:nvPicPr>
        <p:blipFill>
          <a:blip r:embed="rId3" cstate="print"/>
          <a:stretch>
            <a:fillRect/>
          </a:stretch>
        </p:blipFill>
        <p:spPr>
          <a:xfrm>
            <a:off x="0" y="0"/>
            <a:ext cx="4495800" cy="2997200"/>
          </a:xfrm>
          <a:prstGeom prst="rect">
            <a:avLst/>
          </a:prstGeom>
        </p:spPr>
      </p:pic>
      <p:pic>
        <p:nvPicPr>
          <p:cNvPr id="7" name="Picture 6" descr="Johannes_Gutenberg.jpg"/>
          <p:cNvPicPr>
            <a:picLocks noChangeAspect="1"/>
          </p:cNvPicPr>
          <p:nvPr/>
        </p:nvPicPr>
        <p:blipFill>
          <a:blip r:embed="rId4" cstate="print"/>
          <a:stretch>
            <a:fillRect/>
          </a:stretch>
        </p:blipFill>
        <p:spPr>
          <a:xfrm>
            <a:off x="0" y="3124200"/>
            <a:ext cx="4507399" cy="5562600"/>
          </a:xfrm>
          <a:prstGeom prst="rect">
            <a:avLst/>
          </a:prstGeom>
        </p:spPr>
      </p:pic>
      <p:pic>
        <p:nvPicPr>
          <p:cNvPr id="8" name="Picture 7" descr="Johannes_Kepler_1610.jpg"/>
          <p:cNvPicPr>
            <a:picLocks noChangeAspect="1"/>
          </p:cNvPicPr>
          <p:nvPr/>
        </p:nvPicPr>
        <p:blipFill>
          <a:blip r:embed="rId5" cstate="print"/>
          <a:stretch>
            <a:fillRect/>
          </a:stretch>
        </p:blipFill>
        <p:spPr>
          <a:xfrm>
            <a:off x="4724400" y="2438400"/>
            <a:ext cx="3218155" cy="4419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_Evreything_subway.jpg"/>
          <p:cNvPicPr>
            <a:picLocks noChangeAspect="1"/>
          </p:cNvPicPr>
          <p:nvPr/>
        </p:nvPicPr>
        <p:blipFill>
          <a:blip r:embed="rId3" cstate="print"/>
          <a:stretch>
            <a:fillRect/>
          </a:stretch>
        </p:blipFill>
        <p:spPr>
          <a:xfrm>
            <a:off x="228600" y="152400"/>
            <a:ext cx="8737600" cy="6553200"/>
          </a:xfrm>
          <a:prstGeom prst="rect">
            <a:avLst/>
          </a:prstGeom>
        </p:spPr>
      </p:pic>
      <p:sp>
        <p:nvSpPr>
          <p:cNvPr id="4" name="Rectangle 3"/>
          <p:cNvSpPr/>
          <p:nvPr/>
        </p:nvSpPr>
        <p:spPr>
          <a:xfrm>
            <a:off x="2895600" y="2743200"/>
            <a:ext cx="3810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Nullius in </a:t>
            </a:r>
            <a:r>
              <a:rPr lang="en-US" sz="5400" dirty="0" err="1" smtClean="0"/>
              <a:t>Verba</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annes_Gutenberg.jpg"/>
          <p:cNvPicPr>
            <a:picLocks noChangeAspect="1"/>
          </p:cNvPicPr>
          <p:nvPr/>
        </p:nvPicPr>
        <p:blipFill>
          <a:blip r:embed="rId3" cstate="print"/>
          <a:stretch>
            <a:fillRect/>
          </a:stretch>
        </p:blipFill>
        <p:spPr>
          <a:xfrm>
            <a:off x="228600" y="228600"/>
            <a:ext cx="5063107" cy="6248400"/>
          </a:xfrm>
          <a:prstGeom prst="rect">
            <a:avLst/>
          </a:prstGeom>
        </p:spPr>
      </p:pic>
      <p:sp>
        <p:nvSpPr>
          <p:cNvPr id="6" name="TextBox 5"/>
          <p:cNvSpPr txBox="1"/>
          <p:nvPr/>
        </p:nvSpPr>
        <p:spPr>
          <a:xfrm>
            <a:off x="5410200" y="4953000"/>
            <a:ext cx="2119491" cy="1754326"/>
          </a:xfrm>
          <a:prstGeom prst="rect">
            <a:avLst/>
          </a:prstGeom>
          <a:noFill/>
        </p:spPr>
        <p:txBody>
          <a:bodyPr wrap="none" rtlCol="0">
            <a:spAutoFit/>
          </a:bodyPr>
          <a:lstStyle/>
          <a:p>
            <a:r>
              <a:rPr lang="en-US" sz="3600" dirty="0" smtClean="0">
                <a:solidFill>
                  <a:schemeClr val="bg1"/>
                </a:solidFill>
              </a:rPr>
              <a:t>Johannes </a:t>
            </a:r>
          </a:p>
          <a:p>
            <a:r>
              <a:rPr lang="en-US" sz="3600" dirty="0" smtClean="0">
                <a:solidFill>
                  <a:schemeClr val="bg1"/>
                </a:solidFill>
              </a:rPr>
              <a:t>Gutenberg </a:t>
            </a:r>
          </a:p>
          <a:p>
            <a:r>
              <a:rPr lang="en-US" sz="3600" dirty="0" smtClean="0">
                <a:solidFill>
                  <a:schemeClr val="bg1"/>
                </a:solidFill>
              </a:rPr>
              <a:t>1398-1468</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utenberg bible.jpg"/>
          <p:cNvPicPr>
            <a:picLocks noChangeAspect="1"/>
          </p:cNvPicPr>
          <p:nvPr/>
        </p:nvPicPr>
        <p:blipFill>
          <a:blip r:embed="rId3" cstate="print">
            <a:clrChange>
              <a:clrFrom>
                <a:srgbClr val="404040"/>
              </a:clrFrom>
              <a:clrTo>
                <a:srgbClr val="404040">
                  <a:alpha val="0"/>
                </a:srgbClr>
              </a:clrTo>
            </a:clrChange>
          </a:blip>
          <a:stretch>
            <a:fillRect/>
          </a:stretch>
        </p:blipFill>
        <p:spPr>
          <a:xfrm>
            <a:off x="152400" y="304801"/>
            <a:ext cx="7594685" cy="4572000"/>
          </a:xfrm>
          <a:prstGeom prst="rect">
            <a:avLst/>
          </a:prstGeom>
        </p:spPr>
      </p:pic>
      <p:sp>
        <p:nvSpPr>
          <p:cNvPr id="6" name="TextBox 5"/>
          <p:cNvSpPr txBox="1"/>
          <p:nvPr/>
        </p:nvSpPr>
        <p:spPr>
          <a:xfrm>
            <a:off x="6705600" y="5029200"/>
            <a:ext cx="1638590" cy="1754326"/>
          </a:xfrm>
          <a:prstGeom prst="rect">
            <a:avLst/>
          </a:prstGeom>
          <a:noFill/>
        </p:spPr>
        <p:txBody>
          <a:bodyPr wrap="none" rtlCol="0">
            <a:spAutoFit/>
          </a:bodyPr>
          <a:lstStyle/>
          <a:p>
            <a:r>
              <a:rPr lang="en-US" sz="3600" dirty="0" smtClean="0">
                <a:solidFill>
                  <a:schemeClr val="bg1"/>
                </a:solidFill>
              </a:rPr>
              <a:t>Gutenberg </a:t>
            </a:r>
          </a:p>
          <a:p>
            <a:r>
              <a:rPr lang="en-US" sz="3600" dirty="0" smtClean="0">
                <a:solidFill>
                  <a:schemeClr val="bg1"/>
                </a:solidFill>
              </a:rPr>
              <a:t>Bible </a:t>
            </a:r>
          </a:p>
          <a:p>
            <a:r>
              <a:rPr lang="en-US" sz="3600" dirty="0" smtClean="0">
                <a:solidFill>
                  <a:schemeClr val="bg1"/>
                </a:solidFill>
              </a:rPr>
              <a:t>1454</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710_Trithemius_3100.jpg"/>
          <p:cNvPicPr>
            <a:picLocks noChangeAspect="1"/>
          </p:cNvPicPr>
          <p:nvPr/>
        </p:nvPicPr>
        <p:blipFill>
          <a:blip r:embed="rId3" cstate="print"/>
          <a:stretch>
            <a:fillRect/>
          </a:stretch>
        </p:blipFill>
        <p:spPr>
          <a:xfrm>
            <a:off x="228600" y="152400"/>
            <a:ext cx="6743700" cy="4495800"/>
          </a:xfrm>
          <a:prstGeom prst="rect">
            <a:avLst/>
          </a:prstGeom>
        </p:spPr>
      </p:pic>
      <p:sp>
        <p:nvSpPr>
          <p:cNvPr id="3" name="TextBox 2"/>
          <p:cNvSpPr txBox="1"/>
          <p:nvPr/>
        </p:nvSpPr>
        <p:spPr>
          <a:xfrm>
            <a:off x="0" y="6019800"/>
            <a:ext cx="8839200" cy="769441"/>
          </a:xfrm>
          <a:prstGeom prst="rect">
            <a:avLst/>
          </a:prstGeom>
          <a:noFill/>
        </p:spPr>
        <p:txBody>
          <a:bodyPr wrap="square" rtlCol="0">
            <a:spAutoFit/>
          </a:bodyPr>
          <a:lstStyle/>
          <a:p>
            <a:r>
              <a:rPr lang="en-US" sz="4400" dirty="0">
                <a:solidFill>
                  <a:schemeClr val="bg1"/>
                </a:solidFill>
              </a:rPr>
              <a:t>Without scribes, writing would not long persist </a:t>
            </a:r>
            <a:r>
              <a:rPr lang="en-US" sz="4400" dirty="0" smtClean="0">
                <a:solidFill>
                  <a:schemeClr val="bg1"/>
                </a:solidFill>
              </a:rPr>
              <a:t>safely …</a:t>
            </a:r>
            <a:endParaRPr lang="en-US" sz="4400" dirty="0">
              <a:solidFill>
                <a:schemeClr val="bg1"/>
              </a:solidFill>
            </a:endParaRPr>
          </a:p>
        </p:txBody>
      </p:sp>
      <p:sp>
        <p:nvSpPr>
          <p:cNvPr id="4" name="TextBox 3"/>
          <p:cNvSpPr txBox="1"/>
          <p:nvPr/>
        </p:nvSpPr>
        <p:spPr>
          <a:xfrm>
            <a:off x="7010400" y="2971800"/>
            <a:ext cx="1558440" cy="1754326"/>
          </a:xfrm>
          <a:prstGeom prst="rect">
            <a:avLst/>
          </a:prstGeom>
          <a:noFill/>
        </p:spPr>
        <p:txBody>
          <a:bodyPr wrap="none" rtlCol="0">
            <a:spAutoFit/>
          </a:bodyPr>
          <a:lstStyle/>
          <a:p>
            <a:r>
              <a:rPr lang="en-US" sz="3600" dirty="0" smtClean="0">
                <a:solidFill>
                  <a:schemeClr val="bg1"/>
                </a:solidFill>
              </a:rPr>
              <a:t>Johannes </a:t>
            </a:r>
          </a:p>
          <a:p>
            <a:r>
              <a:rPr lang="en-US" sz="3600" dirty="0" err="1" smtClean="0">
                <a:solidFill>
                  <a:schemeClr val="bg1"/>
                </a:solidFill>
              </a:rPr>
              <a:t>Trithemius</a:t>
            </a:r>
            <a:endParaRPr lang="en-US" sz="3600" dirty="0" smtClean="0">
              <a:solidFill>
                <a:schemeClr val="bg1"/>
              </a:solidFill>
            </a:endParaRPr>
          </a:p>
          <a:p>
            <a:r>
              <a:rPr lang="en-US" sz="3600" dirty="0" smtClean="0">
                <a:solidFill>
                  <a:schemeClr val="bg1"/>
                </a:solidFill>
              </a:rPr>
              <a:t>1492</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hiuchus.gif"/>
          <p:cNvPicPr>
            <a:picLocks noChangeAspect="1"/>
          </p:cNvPicPr>
          <p:nvPr/>
        </p:nvPicPr>
        <p:blipFill>
          <a:blip r:embed="rId3" cstate="print"/>
          <a:srcRect l="1077" t="1111" r="1077" b="1111"/>
          <a:stretch>
            <a:fillRect/>
          </a:stretch>
        </p:blipFill>
        <p:spPr>
          <a:xfrm>
            <a:off x="685800" y="76200"/>
            <a:ext cx="7772400" cy="6705600"/>
          </a:xfrm>
          <a:prstGeom prst="rect">
            <a:avLst/>
          </a:prstGeom>
          <a:ln>
            <a:noFill/>
          </a:ln>
        </p:spPr>
      </p:pic>
      <p:sp>
        <p:nvSpPr>
          <p:cNvPr id="5" name="TextBox 4"/>
          <p:cNvSpPr txBox="1"/>
          <p:nvPr/>
        </p:nvSpPr>
        <p:spPr>
          <a:xfrm>
            <a:off x="0" y="0"/>
            <a:ext cx="1725152" cy="1200329"/>
          </a:xfrm>
          <a:prstGeom prst="rect">
            <a:avLst/>
          </a:prstGeom>
          <a:solidFill>
            <a:schemeClr val="tx1"/>
          </a:solidFill>
        </p:spPr>
        <p:txBody>
          <a:bodyPr wrap="none" rtlCol="0">
            <a:spAutoFit/>
          </a:bodyPr>
          <a:lstStyle/>
          <a:p>
            <a:r>
              <a:rPr lang="en-US" sz="3600" dirty="0" smtClean="0">
                <a:solidFill>
                  <a:schemeClr val="bg1"/>
                </a:solidFill>
                <a:latin typeface="Edwardian Script ITC" pitchFamily="66" charset="0"/>
              </a:rPr>
              <a:t>October 9, </a:t>
            </a:r>
          </a:p>
          <a:p>
            <a:r>
              <a:rPr lang="en-US" sz="3600" dirty="0" smtClean="0">
                <a:solidFill>
                  <a:schemeClr val="bg1"/>
                </a:solidFill>
                <a:latin typeface="Edwardian Script ITC" pitchFamily="66" charset="0"/>
              </a:rPr>
              <a:t>1604</a:t>
            </a:r>
            <a:endParaRPr lang="en-US" sz="3600" dirty="0">
              <a:solidFill>
                <a:schemeClr val="bg1"/>
              </a:solidFill>
              <a:latin typeface="Edwardian Script ITC" pitchFamily="66" charset="0"/>
            </a:endParaRPr>
          </a:p>
        </p:txBody>
      </p:sp>
      <p:sp>
        <p:nvSpPr>
          <p:cNvPr id="6" name="TextBox 5"/>
          <p:cNvSpPr txBox="1"/>
          <p:nvPr/>
        </p:nvSpPr>
        <p:spPr>
          <a:xfrm>
            <a:off x="3505200" y="6097250"/>
            <a:ext cx="498855" cy="1446550"/>
          </a:xfrm>
          <a:prstGeom prst="rect">
            <a:avLst/>
          </a:prstGeom>
          <a:noFill/>
        </p:spPr>
        <p:txBody>
          <a:bodyPr wrap="none" rtlCol="0">
            <a:spAutoFit/>
          </a:bodyPr>
          <a:lstStyle/>
          <a:p>
            <a:r>
              <a:rPr lang="en-US" sz="8800" b="1" dirty="0" smtClean="0">
                <a:solidFill>
                  <a:schemeClr val="bg1"/>
                </a:solidFill>
              </a:rPr>
              <a:t>*</a:t>
            </a:r>
            <a:endParaRPr lang="en-US" sz="8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0214" y="4743271"/>
            <a:ext cx="1529586" cy="1200329"/>
          </a:xfrm>
          <a:prstGeom prst="rect">
            <a:avLst/>
          </a:prstGeom>
          <a:noFill/>
        </p:spPr>
        <p:txBody>
          <a:bodyPr wrap="none" rtlCol="0">
            <a:spAutoFit/>
          </a:bodyPr>
          <a:lstStyle/>
          <a:p>
            <a:r>
              <a:rPr lang="en-US" sz="3600" dirty="0" smtClean="0">
                <a:solidFill>
                  <a:schemeClr val="bg1"/>
                </a:solidFill>
                <a:latin typeface="Edwardian Script ITC" pitchFamily="66" charset="0"/>
              </a:rPr>
              <a:t>Johannes </a:t>
            </a:r>
          </a:p>
          <a:p>
            <a:r>
              <a:rPr lang="en-US" sz="3600" dirty="0" err="1" smtClean="0">
                <a:solidFill>
                  <a:schemeClr val="bg1"/>
                </a:solidFill>
                <a:latin typeface="Edwardian Script ITC" pitchFamily="66" charset="0"/>
              </a:rPr>
              <a:t>Kepler</a:t>
            </a:r>
            <a:endParaRPr lang="en-US" sz="3600" dirty="0">
              <a:solidFill>
                <a:schemeClr val="bg1"/>
              </a:solidFill>
              <a:latin typeface="Edwardian Script ITC" pitchFamily="66" charset="0"/>
            </a:endParaRPr>
          </a:p>
        </p:txBody>
      </p:sp>
      <p:sp>
        <p:nvSpPr>
          <p:cNvPr id="5" name="TextBox 4"/>
          <p:cNvSpPr txBox="1"/>
          <p:nvPr/>
        </p:nvSpPr>
        <p:spPr>
          <a:xfrm>
            <a:off x="0" y="6096000"/>
            <a:ext cx="6441187" cy="769441"/>
          </a:xfrm>
          <a:prstGeom prst="rect">
            <a:avLst/>
          </a:prstGeom>
          <a:noFill/>
        </p:spPr>
        <p:txBody>
          <a:bodyPr wrap="none" rtlCol="0">
            <a:spAutoFit/>
          </a:bodyPr>
          <a:lstStyle/>
          <a:p>
            <a:r>
              <a:rPr lang="en-US" sz="4400" dirty="0" smtClean="0">
                <a:solidFill>
                  <a:schemeClr val="bg1"/>
                </a:solidFill>
              </a:rPr>
              <a:t>On the New Star in </a:t>
            </a:r>
            <a:r>
              <a:rPr lang="en-US" sz="4400" dirty="0" err="1" smtClean="0">
                <a:solidFill>
                  <a:schemeClr val="bg1"/>
                </a:solidFill>
              </a:rPr>
              <a:t>Ophiuchus</a:t>
            </a:r>
            <a:r>
              <a:rPr lang="en-US" sz="4400" dirty="0" smtClean="0">
                <a:solidFill>
                  <a:schemeClr val="bg1"/>
                </a:solidFill>
              </a:rPr>
              <a:t>’ Foot</a:t>
            </a:r>
            <a:endParaRPr lang="en-US" sz="4400" dirty="0">
              <a:solidFill>
                <a:schemeClr val="bg1"/>
              </a:solidFill>
            </a:endParaRPr>
          </a:p>
        </p:txBody>
      </p:sp>
      <p:pic>
        <p:nvPicPr>
          <p:cNvPr id="6" name="Picture 5" descr="Johannes_Kepler_1610.jpg"/>
          <p:cNvPicPr>
            <a:picLocks noChangeAspect="1"/>
          </p:cNvPicPr>
          <p:nvPr/>
        </p:nvPicPr>
        <p:blipFill>
          <a:blip r:embed="rId3" cstate="print"/>
          <a:stretch>
            <a:fillRect/>
          </a:stretch>
        </p:blipFill>
        <p:spPr>
          <a:xfrm>
            <a:off x="76200" y="76199"/>
            <a:ext cx="4267200" cy="586028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pler_DeStellaNova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6920484" cy="1446550"/>
          </a:xfrm>
          <a:prstGeom prst="rect">
            <a:avLst/>
          </a:prstGeom>
          <a:noFill/>
        </p:spPr>
        <p:txBody>
          <a:bodyPr wrap="none" rtlCol="0">
            <a:spAutoFit/>
          </a:bodyPr>
          <a:lstStyle/>
          <a:p>
            <a:r>
              <a:rPr lang="en-US" sz="4400" dirty="0" smtClean="0">
                <a:solidFill>
                  <a:schemeClr val="bg1"/>
                </a:solidFill>
                <a:latin typeface="Edwardian Script ITC" pitchFamily="66" charset="0"/>
              </a:rPr>
              <a:t>If the Heavens can change, then …</a:t>
            </a:r>
          </a:p>
          <a:p>
            <a:r>
              <a:rPr lang="en-US" sz="4400" dirty="0" smtClean="0">
                <a:solidFill>
                  <a:schemeClr val="bg1"/>
                </a:solidFill>
                <a:latin typeface="Edwardian Script ITC" pitchFamily="66" charset="0"/>
              </a:rPr>
              <a:t>	Anything on Earth can change too.</a:t>
            </a:r>
            <a:endParaRPr lang="en-US" sz="4400" dirty="0">
              <a:solidFill>
                <a:schemeClr val="bg1"/>
              </a:solidFill>
              <a:latin typeface="Edwardian Script ITC" pitchFamily="66" charset="0"/>
            </a:endParaRPr>
          </a:p>
        </p:txBody>
      </p:sp>
      <p:sp>
        <p:nvSpPr>
          <p:cNvPr id="3" name="TextBox 2"/>
          <p:cNvSpPr txBox="1"/>
          <p:nvPr/>
        </p:nvSpPr>
        <p:spPr>
          <a:xfrm>
            <a:off x="304800" y="914400"/>
            <a:ext cx="498855" cy="1446550"/>
          </a:xfrm>
          <a:prstGeom prst="rect">
            <a:avLst/>
          </a:prstGeom>
          <a:noFill/>
        </p:spPr>
        <p:txBody>
          <a:bodyPr wrap="none" rtlCol="0">
            <a:spAutoFit/>
          </a:bodyPr>
          <a:lstStyle/>
          <a:p>
            <a:r>
              <a:rPr lang="en-US" sz="8800" b="1" dirty="0" smtClean="0">
                <a:solidFill>
                  <a:schemeClr val="bg1"/>
                </a:solidFill>
              </a:rPr>
              <a:t>*</a:t>
            </a:r>
            <a:endParaRPr lang="en-US" sz="88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wardian">
      <a:majorFont>
        <a:latin typeface="Edwardian Script ITC"/>
        <a:ea typeface=""/>
        <a:cs typeface=""/>
      </a:majorFont>
      <a:minorFont>
        <a:latin typeface="Edwardian Script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TotalTime>
  <Words>1517</Words>
  <Application>Microsoft Office PowerPoint</Application>
  <PresentationFormat>On-screen Show (4:3)</PresentationFormat>
  <Paragraphs>189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Creative Destruction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dc:creator>
  <cp:lastModifiedBy>Roger</cp:lastModifiedBy>
  <cp:revision>79</cp:revision>
  <dcterms:created xsi:type="dcterms:W3CDTF">2013-01-20T20:09:40Z</dcterms:created>
  <dcterms:modified xsi:type="dcterms:W3CDTF">2013-02-18T21:46:15Z</dcterms:modified>
</cp:coreProperties>
</file>